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9" r:id="rId2"/>
    <p:sldId id="260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0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54" autoAdjust="0"/>
    <p:restoredTop sz="96552" autoAdjust="0"/>
  </p:normalViewPr>
  <p:slideViewPr>
    <p:cSldViewPr>
      <p:cViewPr varScale="1">
        <p:scale>
          <a:sx n="137" d="100"/>
          <a:sy n="137" d="100"/>
        </p:scale>
        <p:origin x="4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B1F14-2969-4234-94C2-84FB01E3AC7A}" type="datetimeFigureOut">
              <a:rPr lang="en-AU" smtClean="0"/>
              <a:t>2/2/2022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5789E-32BF-4BCD-9509-3BAE69BCF05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235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CDB67-B98A-4AC5-929D-81BD9B8E0ED5}" type="datetime1">
              <a:rPr lang="en-AU" smtClean="0"/>
              <a:t>2/2/2022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Kazman, distributed under Creative Commons Attribution License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521322-EC31-0D49-B0CD-E25813AAD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19672" cy="20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23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C8F9-EC1D-4BA9-A60E-999AFF963F40}" type="datetime1">
              <a:rPr lang="en-AU" smtClean="0"/>
              <a:t>2/2/2022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3115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916B-826A-4DC1-AF36-AFE8D11DE3BA}" type="datetime1">
              <a:rPr lang="en-AU" smtClean="0"/>
              <a:t>2/2/2022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7177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74638"/>
            <a:ext cx="7715200" cy="77809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403648" y="6356350"/>
            <a:ext cx="6336704" cy="365125"/>
          </a:xfrm>
        </p:spPr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24B527-7C3C-974A-81D1-5BD3493443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34116" cy="11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3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9AFD-92D5-4F38-81E5-3FBC268DED4A}" type="datetime1">
              <a:rPr lang="en-AU" smtClean="0"/>
              <a:t>2/2/2022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372B8-2D54-2241-9852-8D87D186C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34116" cy="11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274638"/>
            <a:ext cx="7787208" cy="77809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8760"/>
            <a:ext cx="4038600" cy="48574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760"/>
            <a:ext cx="4038600" cy="48574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A7F1-F5F6-4965-B98A-1EF216FC21E9}" type="datetime1">
              <a:rPr lang="en-AU" smtClean="0"/>
              <a:t>2/2/2022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449092-A599-2C4B-853A-8EC2847A00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34116" cy="11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66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74638"/>
            <a:ext cx="7715200" cy="7780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951D-1B64-4AD7-951D-395C8B37DA62}" type="datetime1">
              <a:rPr lang="en-AU" smtClean="0"/>
              <a:t>2/2/2022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1F60AE-E88C-8B42-B405-EAC97D27D7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34116" cy="11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55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274638"/>
            <a:ext cx="7787208" cy="77809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D5B1-B0B7-4FEE-A636-82BBB8DC2F24}" type="datetime1">
              <a:rPr lang="en-AU" smtClean="0"/>
              <a:t>2/2/2022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BEEDD7-E361-CE44-B05E-D2EA08857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34116" cy="11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5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3E332-3D0B-4932-A3B1-41A6E16690E0}" type="datetime1">
              <a:rPr lang="en-AU" smtClean="0"/>
              <a:t>2/2/2022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75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B9C4-EF48-4255-A3A3-972222EC13E9}" type="datetime1">
              <a:rPr lang="en-AU" smtClean="0"/>
              <a:t>2/2/2022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0744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94F8-BF1B-412F-A811-124AF48AB6BD}" type="datetime1">
              <a:rPr lang="en-AU" smtClean="0"/>
              <a:t>2/2/2022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041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3DB84-98FB-4B92-9E59-12D7CC27F3EE}" type="datetime1">
              <a:rPr lang="en-AU" smtClean="0"/>
              <a:t>2/2/2022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dirty="0"/>
              <a:t>© Len Bass</a:t>
            </a:r>
            <a:r>
              <a:rPr lang="en-AU"/>
              <a:t>, Paul </a:t>
            </a:r>
            <a:r>
              <a:rPr lang="en-AU" dirty="0"/>
              <a:t>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117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Chapter 23: Managing Architecture Debt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3608" y="3886200"/>
            <a:ext cx="7128792" cy="1991072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Some debts are fun when you are acquiring them, but none are fun when you set about retiring them. </a:t>
            </a:r>
            <a:br>
              <a:rPr lang="en-US" i="1" dirty="0"/>
            </a:br>
            <a:r>
              <a:rPr lang="en-US" dirty="0"/>
              <a:t>—Ogden Nash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353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4FE7A6-B80E-0940-91EE-7202B635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Hotspots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D15EF-E0FA-D34B-9C3E-831C409D6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Six common anti-patterns that lead to debt:</a:t>
            </a:r>
          </a:p>
          <a:p>
            <a:pPr lvl="1"/>
            <a:r>
              <a:rPr lang="en-US" i="1" dirty="0"/>
              <a:t>Unstable interface </a:t>
            </a:r>
          </a:p>
          <a:p>
            <a:pPr lvl="1"/>
            <a:r>
              <a:rPr lang="en-US" i="1" dirty="0"/>
              <a:t>Modularity violation</a:t>
            </a:r>
            <a:endParaRPr lang="en-US" sz="400" dirty="0"/>
          </a:p>
          <a:p>
            <a:pPr lvl="1"/>
            <a:r>
              <a:rPr lang="en-US" i="1" dirty="0"/>
              <a:t>Unhealthy inheritance</a:t>
            </a:r>
          </a:p>
          <a:p>
            <a:pPr lvl="1"/>
            <a:r>
              <a:rPr lang="en-US" i="1" dirty="0"/>
              <a:t>Cyclic dependency or clique</a:t>
            </a:r>
            <a:endParaRPr lang="en-US" sz="400" dirty="0"/>
          </a:p>
          <a:p>
            <a:pPr lvl="1"/>
            <a:r>
              <a:rPr lang="en-US" i="1" dirty="0"/>
              <a:t>Package cycle</a:t>
            </a:r>
            <a:endParaRPr lang="en-US" sz="400" dirty="0"/>
          </a:p>
          <a:p>
            <a:pPr lvl="1"/>
            <a:r>
              <a:rPr lang="en-US" i="1" dirty="0"/>
              <a:t>Crossing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B0CBAF-7753-4D4B-B070-DB5E1364B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4459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4FE7A6-B80E-0940-91EE-7202B635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Unstable Interface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D15EF-E0FA-D34B-9C3E-831C409D6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auto"/>
            <a:r>
              <a:rPr lang="en-US" dirty="0"/>
              <a:t>An influential file—one representing an important service, resource, or abstraction—changes frequently with its dependents, as recorded in the revision history. </a:t>
            </a:r>
          </a:p>
          <a:p>
            <a:pPr fontAlgn="auto"/>
            <a:r>
              <a:rPr lang="en-US" dirty="0"/>
              <a:t>The “interface” file is the entry point for other system elements to use the service or resource. </a:t>
            </a:r>
          </a:p>
          <a:p>
            <a:pPr fontAlgn="auto"/>
            <a:r>
              <a:rPr lang="en-US" dirty="0"/>
              <a:t>It is frequently modified due to internal reasons, changes to its API, or both. </a:t>
            </a:r>
          </a:p>
          <a:p>
            <a:pPr fontAlgn="auto"/>
            <a:r>
              <a:rPr lang="en-US" dirty="0"/>
              <a:t>To identify this anti-pattern, search for a file with a large number of dependents that is modified frequently with other files.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B0CBAF-7753-4D4B-B070-DB5E1364B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3003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4FE7A6-B80E-0940-91EE-7202B635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 Violation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D15EF-E0FA-D34B-9C3E-831C409D6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/>
              <a:t>Structurally decoupled modules frequently change together. </a:t>
            </a:r>
          </a:p>
          <a:p>
            <a:pPr fontAlgn="auto"/>
            <a:r>
              <a:rPr lang="en-US" dirty="0"/>
              <a:t>To identify this anti-pattern, search for two or more structurally independent files—that is, files that have no structural dependency on each other—that change together frequently.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B0CBAF-7753-4D4B-B070-DB5E1364B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36541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AF84E-677B-4641-82C4-C77FCEEC6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Unhealthy Inheritance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F008A-5F6A-304B-84DD-5027FB3D8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auto"/>
            <a:r>
              <a:rPr lang="en-US" dirty="0"/>
              <a:t>A base class depends on its subclasses or a client class depends on both the base class and one or more of its subclasses. </a:t>
            </a:r>
          </a:p>
          <a:p>
            <a:pPr fontAlgn="auto"/>
            <a:r>
              <a:rPr lang="en-US" dirty="0"/>
              <a:t>To determine unhealthy inheritance instances, search for either of the following in a DSM: </a:t>
            </a:r>
            <a:endParaRPr lang="en-US" sz="800" dirty="0"/>
          </a:p>
          <a:p>
            <a:pPr lvl="1" fontAlgn="auto"/>
            <a:r>
              <a:rPr lang="en-US" dirty="0"/>
              <a:t>In an inheritance hierarchy, a parent depends on its child class. </a:t>
            </a:r>
            <a:endParaRPr lang="en-US" sz="800" dirty="0"/>
          </a:p>
          <a:p>
            <a:pPr lvl="1" fontAlgn="auto"/>
            <a:r>
              <a:rPr lang="en-US" dirty="0"/>
              <a:t>In an inheritance hierarchy, a client of the class hierarchy depends on both the parent and one or more of its children. </a:t>
            </a:r>
            <a:endParaRPr lang="en-US" sz="8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2E058-2497-BF4E-BB55-C891B644C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2585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AF84E-677B-4641-82C4-C77FCEEC6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Cyclic Dependency or Clique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F008A-5F6A-304B-84DD-5027FB3D8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/>
              <a:t>A group of files is tightly connected. </a:t>
            </a:r>
          </a:p>
          <a:p>
            <a:pPr fontAlgn="auto"/>
            <a:r>
              <a:rPr lang="en-US" dirty="0"/>
              <a:t>To identify this anti-pattern, search for sets of files that form a strongly connected graph, where there is a structural dependency path between any two elements of the graph.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2E058-2497-BF4E-BB55-C891B644C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675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AF84E-677B-4641-82C4-C77FCEEC6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F008A-5F6A-304B-84DD-5027FB3D8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</a:t>
            </a:r>
            <a:r>
              <a:rPr lang="en-US" i="1" dirty="0"/>
              <a:t> </a:t>
            </a:r>
            <a:r>
              <a:rPr lang="en-US" dirty="0"/>
              <a:t>or more packages depend on each other, rather than forming a hierarchical structure, as they should. </a:t>
            </a:r>
          </a:p>
          <a:p>
            <a:r>
              <a:rPr lang="en-US" dirty="0"/>
              <a:t>Detecting this anti-pattern is similar to detecting a clique: A package cycle is determined by discovering packages that form a strongly connected graph.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2E058-2497-BF4E-BB55-C891B644C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0741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AF84E-677B-4641-82C4-C77FCEEC6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F008A-5F6A-304B-84DD-5027FB3D8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/>
              <a:t>A file has both a high number of dependent files and a high number of files on which it depends, and it changes frequently with its dependents and the files it depends on. </a:t>
            </a:r>
          </a:p>
          <a:p>
            <a:pPr fontAlgn="auto"/>
            <a:r>
              <a:rPr lang="en-US" dirty="0"/>
              <a:t>To determine the file at the center of a crossing, search for a file that has both high fan-in and fan-out and substantial co-change relations with other files.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2E058-2497-BF4E-BB55-C891B644C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5184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7ABBA-1716-DD41-86B1-FBC968A9B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Clique in Apache Cassandra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8448F0-F82E-944E-A55B-167856B7C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EECE4-3319-854D-BD0E-7A0F41D58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753927"/>
            <a:ext cx="9089931" cy="41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3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7ABBA-1716-DD41-86B1-FBC968A9B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Unhealthy Inheritance in Apache Cassandra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8448F0-F82E-944E-A55B-167856B7C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0847A-6E58-924C-97BE-68C9481F2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" y="1772816"/>
            <a:ext cx="9059395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88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D77B-A678-7C48-96AD-9EA1309D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Hotspots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7A66-078D-4A4C-BC0D-5898BB512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issues in an issue tracking are either bug fixes or feature enhancements. </a:t>
            </a:r>
          </a:p>
          <a:p>
            <a:r>
              <a:rPr lang="en-US" dirty="0"/>
              <a:t>Bug fixes and both bug-related and change-related churn are highly correlated with anti-patterns and hotspots. </a:t>
            </a:r>
          </a:p>
          <a:p>
            <a:r>
              <a:rPr lang="en-US" dirty="0"/>
              <a:t>We can assign a </a:t>
            </a:r>
            <a:r>
              <a:rPr lang="en-US" i="1" dirty="0"/>
              <a:t>penalty</a:t>
            </a:r>
            <a:r>
              <a:rPr lang="en-US" dirty="0"/>
              <a:t> to each anti-pattern using this information.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CEF8E8-4D5D-1242-B4DE-52BEEF2AD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6729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Chapter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Managing Architecture Debt </a:t>
            </a:r>
          </a:p>
          <a:p>
            <a:r>
              <a:rPr lang="en-US" dirty="0"/>
              <a:t>Determining Whether You Have an Architecture Debt Problem </a:t>
            </a:r>
          </a:p>
          <a:p>
            <a:r>
              <a:rPr lang="en-US" dirty="0"/>
              <a:t>Discovering Hotspots  </a:t>
            </a:r>
          </a:p>
          <a:p>
            <a:r>
              <a:rPr lang="en-US" dirty="0"/>
              <a:t>Example</a:t>
            </a:r>
          </a:p>
          <a:p>
            <a:r>
              <a:rPr lang="en-US" dirty="0"/>
              <a:t>Automation </a:t>
            </a:r>
          </a:p>
          <a:p>
            <a:r>
              <a:rPr lang="en-US" dirty="0"/>
              <a:t>Summary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Kazman, distributed under Creative Commons Attribution License</a:t>
            </a:r>
          </a:p>
        </p:txBody>
      </p:sp>
    </p:spTree>
    <p:extLst>
      <p:ext uri="{BB962C8B-B14F-4D97-AF65-F5344CB8AC3E}">
        <p14:creationId xmlns:p14="http://schemas.microsoft.com/office/powerpoint/2010/main" val="2866011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D77B-A678-7C48-96AD-9EA1309D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Hotspots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7A66-078D-4A4C-BC0D-5898BB512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With this analysis a debt-reduction strategy (through refactoring) is straightforward. </a:t>
            </a:r>
          </a:p>
          <a:p>
            <a:r>
              <a:rPr lang="en-US" dirty="0"/>
              <a:t>Knowing the files implicated in the debt, along with their flawed relationships (as determined by the identified anti-patterns), allows the architect to fashion and justify a refactoring plan. </a:t>
            </a:r>
          </a:p>
          <a:p>
            <a:pPr lvl="1"/>
            <a:r>
              <a:rPr lang="en-US" dirty="0"/>
              <a:t>If a clique exists, for example, a dependency needs to be removed or reversed, to break the cycle of dependencies.</a:t>
            </a:r>
          </a:p>
          <a:p>
            <a:pPr lvl="1"/>
            <a:r>
              <a:rPr lang="en-US" dirty="0"/>
              <a:t>If unhealthy inheritance is present, some functionality needs to be moved, typically from a child class to a parent class. </a:t>
            </a:r>
          </a:p>
          <a:p>
            <a:pPr lvl="1"/>
            <a:r>
              <a:rPr lang="en-US" dirty="0"/>
              <a:t>If a modularity violation is identified, the unencapsulated “secret” shared among files needs to be encapsulated. </a:t>
            </a:r>
          </a:p>
          <a:p>
            <a:pPr lvl="1"/>
            <a:r>
              <a:rPr lang="en-US" dirty="0"/>
              <a:t>And so forth.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CEF8E8-4D5D-1242-B4DE-52BEEF2AD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21810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D742A-6642-FA4D-B6DB-95AE8EBE5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SS1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829D7-9674-764E-A3DA-DFB26E844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case study, which we call SS1, was done with SoftServe, a multinational software outsourcing company. </a:t>
            </a:r>
          </a:p>
          <a:p>
            <a:r>
              <a:rPr lang="en-US" dirty="0"/>
              <a:t>At the time of the analysis, SS1 had 797 source files, and we captured its revision history and issues over a two-year period. </a:t>
            </a:r>
          </a:p>
          <a:p>
            <a:r>
              <a:rPr lang="en-US" dirty="0"/>
              <a:t>SS1 was maintained by six full-time developers and many more occasional contributors.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1440F-B119-A04D-9C6B-64BDA44FF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94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1D97B-23F3-A747-B950-30BCB63A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SS1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DCC8D-62E3-0644-8AE9-882D8EBCE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2,756 issues were recorded in SS1's Jira issue-tracker (1,079 of which were bugs) </a:t>
            </a:r>
          </a:p>
          <a:p>
            <a:r>
              <a:rPr lang="en-US" dirty="0"/>
              <a:t>3,262 commits were recorded in the Git version control repository. </a:t>
            </a:r>
          </a:p>
          <a:p>
            <a:r>
              <a:rPr lang="en-US" dirty="0"/>
              <a:t>Three clusters of files (291 files out of 797 in the project) were identified as containing the most harmful anti-patterns and hence the most debt. </a:t>
            </a:r>
          </a:p>
          <a:p>
            <a:r>
              <a:rPr lang="en-US" dirty="0"/>
              <a:t>The number of defects associated with these three clusters covered 89 percent of the project’s total defects (265 in a year).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B2678-E398-1A47-AE9D-361EC75E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9369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1D97B-23F3-A747-B950-30BCB63A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SS1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DCC8D-62E3-0644-8AE9-882D8EBCE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We calculate the </a:t>
            </a:r>
            <a:r>
              <a:rPr lang="en-US" i="1" dirty="0"/>
              <a:t>cost</a:t>
            </a:r>
            <a:r>
              <a:rPr lang="en-US" dirty="0"/>
              <a:t> of these debts in terms of the lines of code committed for bug fixes as follows: </a:t>
            </a:r>
          </a:p>
          <a:p>
            <a:pPr lvl="1"/>
            <a:r>
              <a:rPr lang="en-US" dirty="0"/>
              <a:t>The architect estimated the effort required to refactor the three hotspots as 14 person-months. </a:t>
            </a:r>
          </a:p>
          <a:p>
            <a:pPr lvl="1"/>
            <a:r>
              <a:rPr lang="en-US" dirty="0"/>
              <a:t>We calculated the average bug fixes per file annually for the project as 0.33. </a:t>
            </a:r>
          </a:p>
          <a:p>
            <a:pPr lvl="1"/>
            <a:r>
              <a:rPr lang="en-US" dirty="0"/>
              <a:t>We calculated the average number of annual bug fixes for files in hotspots as 237.8. </a:t>
            </a:r>
          </a:p>
          <a:p>
            <a:pPr lvl="1"/>
            <a:r>
              <a:rPr lang="en-US" dirty="0"/>
              <a:t>Based on these results, we estimated that the annual number of bug fixes for the files in the hotspots, after refactoring, would be 96. </a:t>
            </a:r>
          </a:p>
          <a:p>
            <a:pPr lvl="1"/>
            <a:r>
              <a:rPr lang="en-US" dirty="0"/>
              <a:t>The difference between the actual churn associated with the hotspot files and the expected amount of churn after refactoring is the expected savings. </a:t>
            </a:r>
          </a:p>
          <a:p>
            <a:r>
              <a:rPr lang="en-US" dirty="0"/>
              <a:t>The estimated annual </a:t>
            </a:r>
            <a:r>
              <a:rPr lang="en-US" i="1" dirty="0"/>
              <a:t>savings</a:t>
            </a:r>
            <a:r>
              <a:rPr lang="en-US" dirty="0"/>
              <a:t> for the refactored files (using company average productivity numbers) was 41.35 person-months. </a:t>
            </a:r>
          </a:p>
          <a:p>
            <a:r>
              <a:rPr lang="en-US" dirty="0"/>
              <a:t>Considering the calculations in steps 1–5, we see that for a cost of 14 person-months, the project can expect to save more than 41 person-months annually.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B2678-E398-1A47-AE9D-361EC75E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6751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2332-D088-4042-945F-D8DD0F997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63869-2815-7B49-9F8D-B99817971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This analysis process requires the following tools: </a:t>
            </a:r>
          </a:p>
          <a:p>
            <a:pPr lvl="1"/>
            <a:r>
              <a:rPr lang="en-US" dirty="0"/>
              <a:t>A tool to extract a set of issues from an issue tracker </a:t>
            </a:r>
          </a:p>
          <a:p>
            <a:pPr lvl="1"/>
            <a:r>
              <a:rPr lang="en-US" dirty="0"/>
              <a:t>A tool to extract a log from a revision control system </a:t>
            </a:r>
          </a:p>
          <a:p>
            <a:pPr lvl="1"/>
            <a:r>
              <a:rPr lang="en-US" dirty="0"/>
              <a:t>A tool to reverse-engineer the code base, to determine the syntactic dependencies among files </a:t>
            </a:r>
          </a:p>
          <a:p>
            <a:pPr lvl="1"/>
            <a:r>
              <a:rPr lang="en-US" dirty="0"/>
              <a:t>A tool to build DSMs from the extracted information and walk through the DSM looking for the anti-patterns </a:t>
            </a:r>
          </a:p>
          <a:p>
            <a:pPr lvl="1"/>
            <a:r>
              <a:rPr lang="en-US" dirty="0"/>
              <a:t>A tool that calculates the debt associated with each hotspot </a:t>
            </a:r>
          </a:p>
          <a:p>
            <a:pPr fontAlgn="auto"/>
            <a:r>
              <a:rPr lang="en-US" dirty="0"/>
              <a:t>The only specialized tools needed for this process are the ones to build the DSM and analyze the DSM. We used DV8 (</a:t>
            </a:r>
            <a:r>
              <a:rPr lang="en-US" dirty="0" err="1"/>
              <a:t>www.archdia.com</a:t>
            </a:r>
            <a:r>
              <a:rPr lang="en-US" dirty="0"/>
              <a:t>).</a:t>
            </a:r>
          </a:p>
          <a:p>
            <a:pPr fontAlgn="auto"/>
            <a:r>
              <a:rPr lang="en-US" dirty="0"/>
              <a:t>Projects likely already have issue tracking systems and revision histories, and plenty of reverse-engineering tools are available, including open source options.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C4989-C721-A044-8598-550880641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22784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8759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Architecture debt is an important and costly form of technical debt. Compared to code-based technical debt, architecture debt is harder to identify because its root causes are distributed among several files and their relationships. </a:t>
            </a:r>
          </a:p>
          <a:p>
            <a:r>
              <a:rPr lang="en-US" dirty="0"/>
              <a:t>The process involves gathering information from the project’s issue tracker, its revision control system, and its source code. </a:t>
            </a:r>
          </a:p>
          <a:p>
            <a:r>
              <a:rPr lang="en-US" dirty="0"/>
              <a:t>Architecture anti-patterns can be identified and grouped into hotspots, and the impact of these hotspots can be quantified. </a:t>
            </a:r>
          </a:p>
          <a:p>
            <a:r>
              <a:rPr lang="en-US" dirty="0"/>
              <a:t>This architecture debt monitoring process can be automated and built into a system’s continuous integration tool suite. </a:t>
            </a:r>
          </a:p>
          <a:p>
            <a:r>
              <a:rPr lang="en-US"/>
              <a:t>xOnce</a:t>
            </a:r>
            <a:r>
              <a:rPr lang="en-US" dirty="0"/>
              <a:t> architecture debt has been identified, if it is bad enough, it should be removed through refactoring. </a:t>
            </a:r>
          </a:p>
          <a:p>
            <a:r>
              <a:rPr lang="en-US" dirty="0"/>
              <a:t>The output of this process provides the quantitative data necessary to make the business case for refactoring to project management.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2131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37DD-8F8F-B148-AF46-DA2D0153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Debt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C2D28-ACD1-3A4F-9034-1E562B85A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careful attention, designs become harder to maintain and evolve over time. </a:t>
            </a:r>
          </a:p>
          <a:p>
            <a:r>
              <a:rPr lang="en-US" dirty="0"/>
              <a:t>We call this form of entropy “architecture debt,” and it is an important and highly costly form of technical debt. </a:t>
            </a:r>
          </a:p>
          <a:p>
            <a:r>
              <a:rPr lang="en-US" dirty="0"/>
              <a:t>Architecture debt can be removed through refactoring.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2A17C-6CB1-D34F-8D79-86D3AC786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63314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3EAF5-8447-234C-9B27-88453784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Debt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77035-1EF0-5549-94BC-F256CE895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debt identification process requires three types of information: </a:t>
            </a:r>
          </a:p>
          <a:p>
            <a:pPr lvl="1"/>
            <a:r>
              <a:rPr lang="en-US" i="1" dirty="0"/>
              <a:t>Source code</a:t>
            </a:r>
            <a:r>
              <a:rPr lang="en-US" dirty="0"/>
              <a:t>. This is used to determine structural dependencies. </a:t>
            </a:r>
          </a:p>
          <a:p>
            <a:pPr lvl="1"/>
            <a:r>
              <a:rPr lang="en-US" i="1" dirty="0"/>
              <a:t>Revision history, as extracted from a project’s version control system</a:t>
            </a:r>
            <a:r>
              <a:rPr lang="en-US" dirty="0"/>
              <a:t>. This is used to determine the co-evolution of code units. </a:t>
            </a:r>
          </a:p>
          <a:p>
            <a:pPr lvl="1"/>
            <a:r>
              <a:rPr lang="en-US" i="1" dirty="0"/>
              <a:t>Issue information, as extracted from an issue control system</a:t>
            </a:r>
            <a:r>
              <a:rPr lang="en-US" dirty="0"/>
              <a:t>. This is used to determine the reason for changes.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3FF07A-3036-C34B-848E-2C5A8A60B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16774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9199-8004-144F-97D3-FE52AA25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Determining Whether You Have an Architecture Debt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F1880-6099-6849-8CB3-547821842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we determine if a group of files is architecturally connected?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the static dependencies between the files in your project using a static code analysis tool.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capture the evolutionary dependencies between files in a project. An </a:t>
            </a:r>
            <a:r>
              <a:rPr lang="en-US" i="1" dirty="0"/>
              <a:t>evolutionary dependency </a:t>
            </a:r>
            <a:r>
              <a:rPr lang="en-US" dirty="0"/>
              <a:t>occurs when two files change together, and you can extract this information from your revision control system.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4D8B2-62F5-8647-86E3-DE60F1C0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61176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9199-8004-144F-97D3-FE52AA25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Determining Whether You Have an Architecture Debt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F1880-6099-6849-8CB3-547821842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represent file dependencies using a design structure matrix (DSM). </a:t>
            </a:r>
          </a:p>
          <a:p>
            <a:r>
              <a:rPr lang="en-US" dirty="0"/>
              <a:t>Files are placed on the rows of the matrix and, in the same order, on the columns. </a:t>
            </a:r>
          </a:p>
          <a:p>
            <a:r>
              <a:rPr lang="en-US" dirty="0"/>
              <a:t>The cells of the matrix are annotated to indicate the type of dependency.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4D8B2-62F5-8647-86E3-DE60F1C0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78383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27FA9-4AE4-8B4A-8C42-E6FF1AEB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DSM from Apache Camel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750D6-EC64-8E40-BA68-02129F54B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5D10C-3868-2E43-83FC-B164859D0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77024" y="-408142"/>
            <a:ext cx="5360099" cy="8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90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9604A-DF10-5647-819D-EF72B3D3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DSM with Co-Change Information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356997-CA05-B343-83F9-BF8BAF3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9632" y="6356350"/>
            <a:ext cx="6264696" cy="365125"/>
          </a:xfrm>
        </p:spPr>
        <p:txBody>
          <a:bodyPr/>
          <a:lstStyle/>
          <a:p>
            <a:r>
              <a:rPr lang="en-AU" dirty="0"/>
              <a:t>©  Len Bass, Paul Clements, Rick Kazman, distributed under Creative Commons Attribution License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C46D5-7BC0-F243-9887-C36139C1D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045811" y="-381512"/>
            <a:ext cx="5164683" cy="904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3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4FE7A6-B80E-0940-91EE-7202B635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Hotspots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D15EF-E0FA-D34B-9C3E-831C409D6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target architecture debt you need to identify the specific files and their flawed relationships. </a:t>
            </a:r>
          </a:p>
          <a:p>
            <a:r>
              <a:rPr lang="en-US" dirty="0"/>
              <a:t>We call the sets of elements that make outsized contributions to the maintenance costs of a system </a:t>
            </a:r>
            <a:r>
              <a:rPr lang="en-US" i="1" dirty="0"/>
              <a:t>hotspots</a:t>
            </a:r>
            <a:r>
              <a:rPr lang="en-US" dirty="0"/>
              <a:t>. </a:t>
            </a:r>
          </a:p>
          <a:p>
            <a:r>
              <a:rPr lang="en-US" dirty="0"/>
              <a:t>To identify hotspots, we look for anti-patterns that contribute to high coupling and low cohesion.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B0CBAF-7753-4D4B-B070-DB5E1364B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4527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38498</TotalTime>
  <Words>1891</Words>
  <Application>Microsoft Macintosh PowerPoint</Application>
  <PresentationFormat>On-screen Show (4:3)</PresentationFormat>
  <Paragraphs>134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Chapter 23: Managing Architecture Debt</vt:lpstr>
      <vt:lpstr>Chapter Outline</vt:lpstr>
      <vt:lpstr>Architecture Debt</vt:lpstr>
      <vt:lpstr>Architecture Debt</vt:lpstr>
      <vt:lpstr>Determining Whether You Have an Architecture Debt Problem </vt:lpstr>
      <vt:lpstr>Determining Whether You Have an Architecture Debt Problem </vt:lpstr>
      <vt:lpstr>Example DSM from Apache Camel</vt:lpstr>
      <vt:lpstr>Example DSM with Co-Change Information</vt:lpstr>
      <vt:lpstr>Discovering Hotspots</vt:lpstr>
      <vt:lpstr>Discovering Hotspots</vt:lpstr>
      <vt:lpstr>Unstable Interface</vt:lpstr>
      <vt:lpstr>Modularity Violation</vt:lpstr>
      <vt:lpstr>Unhealthy Inheritance </vt:lpstr>
      <vt:lpstr>Cyclic Dependency or Clique</vt:lpstr>
      <vt:lpstr>Package Cycle</vt:lpstr>
      <vt:lpstr>Crossing</vt:lpstr>
      <vt:lpstr>Clique in Apache Cassandra</vt:lpstr>
      <vt:lpstr>Unhealthy Inheritance in Apache Cassandra</vt:lpstr>
      <vt:lpstr>Fixing Hotspots</vt:lpstr>
      <vt:lpstr>Fixing Hotspots</vt:lpstr>
      <vt:lpstr>Example – SS1</vt:lpstr>
      <vt:lpstr>SS1 Analysis</vt:lpstr>
      <vt:lpstr>SS1 Analysis</vt:lpstr>
      <vt:lpstr>Tool Support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Bass, Clements, Kazman</dc:creator>
  <cp:keywords/>
  <dc:description/>
  <cp:lastModifiedBy>Rick Kazman</cp:lastModifiedBy>
  <cp:revision>149</cp:revision>
  <dcterms:created xsi:type="dcterms:W3CDTF">2012-04-18T22:57:58Z</dcterms:created>
  <dcterms:modified xsi:type="dcterms:W3CDTF">2022-02-06T19:20:53Z</dcterms:modified>
  <cp:category/>
</cp:coreProperties>
</file>